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29"/>
  </p:notesMasterIdLst>
  <p:handoutMasterIdLst>
    <p:handoutMasterId r:id="rId30"/>
  </p:handoutMasterIdLst>
  <p:sldIdLst>
    <p:sldId id="257" r:id="rId2"/>
    <p:sldId id="330" r:id="rId3"/>
    <p:sldId id="262" r:id="rId4"/>
    <p:sldId id="263" r:id="rId5"/>
    <p:sldId id="293" r:id="rId6"/>
    <p:sldId id="327" r:id="rId7"/>
    <p:sldId id="300" r:id="rId8"/>
    <p:sldId id="270" r:id="rId9"/>
    <p:sldId id="324" r:id="rId10"/>
    <p:sldId id="329" r:id="rId11"/>
    <p:sldId id="325" r:id="rId12"/>
    <p:sldId id="326" r:id="rId13"/>
    <p:sldId id="305" r:id="rId14"/>
    <p:sldId id="315" r:id="rId15"/>
    <p:sldId id="276" r:id="rId16"/>
    <p:sldId id="290" r:id="rId17"/>
    <p:sldId id="302" r:id="rId18"/>
    <p:sldId id="275" r:id="rId19"/>
    <p:sldId id="309" r:id="rId20"/>
    <p:sldId id="279" r:id="rId21"/>
    <p:sldId id="319" r:id="rId22"/>
    <p:sldId id="283" r:id="rId23"/>
    <p:sldId id="323" r:id="rId24"/>
    <p:sldId id="322" r:id="rId25"/>
    <p:sldId id="306" r:id="rId26"/>
    <p:sldId id="308" r:id="rId27"/>
    <p:sldId id="294" r:id="rId28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1" autoAdjust="0"/>
    <p:restoredTop sz="94619" autoAdjust="0"/>
  </p:normalViewPr>
  <p:slideViewPr>
    <p:cSldViewPr>
      <p:cViewPr>
        <p:scale>
          <a:sx n="100" d="100"/>
          <a:sy n="100" d="100"/>
        </p:scale>
        <p:origin x="-1170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3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26684C11-551A-7A4B-AD45-9A0A660D1CE5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6D2085C-17C2-4447-A987-908569F0CA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08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B5C9D63-A49A-46D3-85E4-333CA35A6FF7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D44C4215-3D37-4039-B7D3-82A6041D54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583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46C8A-38E0-4D87-A408-3B0A05DB3825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C4215-3D37-4039-B7D3-82A6041D54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9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EB543-287B-CB49-95DC-CF7261ABA299}" type="slidenum">
              <a:rPr lang="en-US"/>
              <a:pPr/>
              <a:t>8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2F42A-B64A-D14A-B455-20632CACA05A}" type="slidenum">
              <a:rPr lang="en-US"/>
              <a:pPr/>
              <a:t>19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EB7D1-6E81-164C-8681-2BEB9FC908F6}" type="slidenum">
              <a:rPr lang="en-US"/>
              <a:pPr/>
              <a:t>25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Lincoln Lab and the Instrumentation Lab does work that is directly related to the military mission. Lincoln Lab continues to be a part of the MIT. It gets significant amount of money to operate the lab.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10905-26B3-804D-9FB8-5526381B5865}" type="slidenum">
              <a:rPr lang="en-US"/>
              <a:pPr/>
              <a:t>26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133C-7E66-A64C-A0E4-A42781F9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5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133C-7E66-A64C-A0E4-A42781F9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0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133C-7E66-A64C-A0E4-A42781F9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7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133C-7E66-A64C-A0E4-A42781F9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3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133C-7E66-A64C-A0E4-A42781F9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4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133C-7E66-A64C-A0E4-A42781F9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8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133C-7E66-A64C-A0E4-A42781F9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133C-7E66-A64C-A0E4-A42781F9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1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133C-7E66-A64C-A0E4-A42781F9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8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133C-7E66-A64C-A0E4-A42781F9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4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133C-7E66-A64C-A0E4-A42781F9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3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9133C-7E66-A64C-A0E4-A42781F9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34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militarize.org/fact-sheets/enfact-sheet-pentagon-universiti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685800"/>
            <a:ext cx="6400800" cy="12414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How the Pentagon Funds University Research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362200"/>
            <a:ext cx="7010400" cy="3810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By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i="1" dirty="0" smtClean="0"/>
              <a:t>Subrata Ghoshroy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Program in Science, Technology, and Society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MIT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i="1" dirty="0" smtClean="0"/>
              <a:t>Presented 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The Seminar on “Science at MIT”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28 April 2015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133C-7E66-A64C-A0E4-A42781F91D0E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70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MIT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133C-7E66-A64C-A0E4-A42781F91D0E}" type="slidenum">
              <a:rPr lang="en-US" smtClean="0"/>
              <a:t>11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2398" b="12398"/>
          <a:stretch>
            <a:fillRect/>
          </a:stretch>
        </p:blipFill>
        <p:spPr>
          <a:xfrm flipH="1" flipV="1">
            <a:off x="0" y="593725"/>
            <a:ext cx="304800" cy="1682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668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133C-7E66-A64C-A0E4-A42781F91D0E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93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BFDC-7E2C-4857-BF42-1A4D636A528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Current MIT Research funded by the Pentagon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MIT is among the top 10 recipients of the Pentagon funds</a:t>
            </a:r>
          </a:p>
          <a:p>
            <a:r>
              <a:rPr lang="en-US" dirty="0" smtClean="0"/>
              <a:t>Top research areas:</a:t>
            </a:r>
          </a:p>
          <a:p>
            <a:pPr lvl="1"/>
            <a:r>
              <a:rPr lang="en-US" dirty="0" smtClean="0"/>
              <a:t>Autonomous systems</a:t>
            </a:r>
          </a:p>
          <a:p>
            <a:pPr lvl="1"/>
            <a:r>
              <a:rPr lang="en-US" dirty="0" smtClean="0"/>
              <a:t>Artificial intelligence</a:t>
            </a:r>
          </a:p>
          <a:p>
            <a:pPr lvl="1"/>
            <a:r>
              <a:rPr lang="en-US" dirty="0" smtClean="0"/>
              <a:t>Nano technology</a:t>
            </a:r>
          </a:p>
          <a:p>
            <a:pPr lvl="1"/>
            <a:r>
              <a:rPr lang="en-US" dirty="0" smtClean="0"/>
              <a:t>Cyber security</a:t>
            </a:r>
          </a:p>
          <a:p>
            <a:pPr lvl="1"/>
            <a:r>
              <a:rPr lang="en-US" dirty="0" smtClean="0"/>
              <a:t>Sensors </a:t>
            </a:r>
          </a:p>
          <a:p>
            <a:pPr lvl="1"/>
            <a:r>
              <a:rPr lang="en-US" dirty="0" smtClean="0"/>
              <a:t>Intelligence, surveillance, and reconnaissance </a:t>
            </a:r>
          </a:p>
          <a:p>
            <a:pPr lvl="1"/>
            <a:r>
              <a:rPr lang="en-US" dirty="0" smtClean="0"/>
              <a:t>Missile defense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BFDC-7E2C-4857-BF42-1A4D636A528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Misplaced Priorities cannot be sustained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Need of the hour</a:t>
            </a:r>
          </a:p>
          <a:p>
            <a:pPr lvl="1"/>
            <a:r>
              <a:rPr lang="en-US" dirty="0" smtClean="0"/>
              <a:t>Green technologies</a:t>
            </a:r>
          </a:p>
          <a:p>
            <a:pPr lvl="2"/>
            <a:r>
              <a:rPr lang="en-US" dirty="0" smtClean="0"/>
              <a:t>Fuel efficient cars</a:t>
            </a:r>
          </a:p>
          <a:p>
            <a:pPr lvl="2"/>
            <a:r>
              <a:rPr lang="en-US" dirty="0" smtClean="0"/>
              <a:t>Electric vehicles</a:t>
            </a:r>
          </a:p>
          <a:p>
            <a:pPr lvl="2"/>
            <a:r>
              <a:rPr lang="en-US" dirty="0" smtClean="0"/>
              <a:t>High speed rail</a:t>
            </a:r>
          </a:p>
          <a:p>
            <a:pPr lvl="2"/>
            <a:r>
              <a:rPr lang="en-US" dirty="0" smtClean="0"/>
              <a:t>Solar energy</a:t>
            </a:r>
          </a:p>
          <a:p>
            <a:pPr lvl="2"/>
            <a:r>
              <a:rPr lang="en-US" dirty="0" smtClean="0"/>
              <a:t>Clean coal</a:t>
            </a:r>
            <a:endParaRPr lang="en-US" dirty="0"/>
          </a:p>
          <a:p>
            <a:pPr lvl="1"/>
            <a:r>
              <a:rPr lang="en-US" dirty="0" smtClean="0"/>
              <a:t>Manufacturing technologies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Spending priorities</a:t>
            </a:r>
          </a:p>
          <a:p>
            <a:pPr lvl="1"/>
            <a:r>
              <a:rPr lang="en-US" dirty="0" smtClean="0"/>
              <a:t>Missile defense</a:t>
            </a:r>
          </a:p>
          <a:p>
            <a:pPr lvl="1"/>
            <a:r>
              <a:rPr lang="en-US" dirty="0" smtClean="0"/>
              <a:t>War against terror</a:t>
            </a:r>
          </a:p>
          <a:p>
            <a:pPr lvl="1"/>
            <a:r>
              <a:rPr lang="en-US" dirty="0" smtClean="0"/>
              <a:t>IED’s</a:t>
            </a:r>
          </a:p>
          <a:p>
            <a:pPr lvl="1"/>
            <a:r>
              <a:rPr lang="en-US" dirty="0" smtClean="0"/>
              <a:t>MPC&amp;A</a:t>
            </a:r>
          </a:p>
          <a:p>
            <a:pPr lvl="1"/>
            <a:r>
              <a:rPr lang="en-US" dirty="0" smtClean="0"/>
              <a:t>Bio-defense</a:t>
            </a:r>
          </a:p>
          <a:p>
            <a:pPr lvl="1"/>
            <a:r>
              <a:rPr lang="en-US" dirty="0" smtClean="0"/>
              <a:t>Stealth fighter</a:t>
            </a:r>
          </a:p>
          <a:p>
            <a:pPr lvl="1"/>
            <a:r>
              <a:rPr lang="en-US" dirty="0" smtClean="0"/>
              <a:t>Nuclear weapons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BFDC-7E2C-4857-BF42-1A4D636A528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Contrast in spending: </a:t>
            </a:r>
            <a:br>
              <a:rPr lang="en-US" sz="3600" dirty="0" smtClean="0"/>
            </a:br>
            <a:r>
              <a:rPr lang="en-US" sz="3600" dirty="0" smtClean="0"/>
              <a:t>A bad omen for the future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921946"/>
              </p:ext>
            </p:extLst>
          </p:nvPr>
        </p:nvGraphicFramePr>
        <p:xfrm>
          <a:off x="457200" y="2362200"/>
          <a:ext cx="8229600" cy="356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Clean Energy and Climate Science: </a:t>
                      </a:r>
                    </a:p>
                    <a:p>
                      <a:r>
                        <a:rPr lang="en-US" dirty="0" smtClean="0"/>
                        <a:t>$2</a:t>
                      </a:r>
                      <a:r>
                        <a:rPr lang="en-US" baseline="0" dirty="0" smtClean="0"/>
                        <a:t> billion</a:t>
                      </a:r>
                      <a:r>
                        <a:rPr lang="en-US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Missile Defense: </a:t>
                      </a:r>
                    </a:p>
                    <a:p>
                      <a:r>
                        <a:rPr lang="en-US" dirty="0" smtClean="0"/>
                        <a:t>$10 billion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Combined Science Budget for NSF, DOE, and NIST:  14</a:t>
                      </a:r>
                      <a:r>
                        <a:rPr lang="en-US" baseline="0" dirty="0" smtClean="0"/>
                        <a:t>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Nuclear</a:t>
                      </a:r>
                      <a:r>
                        <a:rPr lang="en-US" baseline="0" dirty="0" smtClean="0"/>
                        <a:t> Weapons:</a:t>
                      </a:r>
                    </a:p>
                    <a:p>
                      <a:r>
                        <a:rPr lang="en-US" baseline="0" dirty="0" smtClean="0"/>
                        <a:t>$50 billion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Education:</a:t>
                      </a:r>
                    </a:p>
                    <a:p>
                      <a:r>
                        <a:rPr lang="en-US" dirty="0" smtClean="0"/>
                        <a:t>$140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Military R&amp;D and Weapons procurement:</a:t>
                      </a:r>
                    </a:p>
                    <a:p>
                      <a:r>
                        <a:rPr lang="en-US" dirty="0" smtClean="0"/>
                        <a:t>$190 billion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Source: various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BFDC-7E2C-4857-BF42-1A4D636A528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BFDC-7E2C-4857-BF42-1A4D636A528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Degradation in the quality of science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Military-funded research of high quality drove innovation and discovery in physical sciences</a:t>
            </a:r>
          </a:p>
          <a:p>
            <a:pPr lvl="1"/>
            <a:r>
              <a:rPr lang="en-US" dirty="0" smtClean="0"/>
              <a:t>Quality of research was consistently high throughout the 50’s, 60’s and part of the 70’s</a:t>
            </a:r>
          </a:p>
          <a:p>
            <a:r>
              <a:rPr lang="en-US" dirty="0" smtClean="0"/>
              <a:t>The model was science-focused small projects</a:t>
            </a:r>
          </a:p>
          <a:p>
            <a:r>
              <a:rPr lang="en-US" dirty="0" smtClean="0"/>
              <a:t>Starting in late 70’s a gradual change to bigger projects with less science and more systems focus</a:t>
            </a:r>
          </a:p>
          <a:p>
            <a:r>
              <a:rPr lang="en-US" dirty="0" smtClean="0"/>
              <a:t>Acceleration of this trend during the Star Wars in the mid-80’s and continued thereafter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BFDC-7E2C-4857-BF42-1A4D636A528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 review missing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Most defense programs lack independent peer review</a:t>
            </a:r>
          </a:p>
          <a:p>
            <a:pPr>
              <a:lnSpc>
                <a:spcPct val="90000"/>
              </a:lnSpc>
            </a:pPr>
            <a:r>
              <a:rPr lang="en-US"/>
              <a:t>Classification often unjustifiable keeps information bottled up</a:t>
            </a:r>
          </a:p>
          <a:p>
            <a:pPr>
              <a:lnSpc>
                <a:spcPct val="90000"/>
              </a:lnSpc>
            </a:pPr>
            <a:r>
              <a:rPr lang="en-US"/>
              <a:t>Most defense department program officials totally depend on contractors for information</a:t>
            </a:r>
          </a:p>
          <a:p>
            <a:pPr>
              <a:lnSpc>
                <a:spcPct val="90000"/>
              </a:lnSpc>
            </a:pPr>
            <a:r>
              <a:rPr lang="en-US"/>
              <a:t>Program officials and contractors have one goal – keep the program funded! 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0E80-3C65-0540-B246-7D7D0C341CE3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924800" cy="1219200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The Context</a:t>
            </a:r>
            <a:r>
              <a:rPr lang="en-US" sz="3200" dirty="0" smtClean="0"/>
              <a:t>: Why do we need to talk about research on campus?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resources are finite for even the most powerful and the wealthiest of nations </a:t>
            </a:r>
          </a:p>
          <a:p>
            <a:r>
              <a:rPr lang="en-US" sz="2800" dirty="0" smtClean="0"/>
              <a:t>Why should so much money be spent on the military when many urgent priorities need to be addressed?</a:t>
            </a:r>
          </a:p>
          <a:p>
            <a:r>
              <a:rPr lang="en-US" sz="2800" dirty="0" smtClean="0"/>
              <a:t>Redirection of scientific research away from military to societal needs is urgently needed</a:t>
            </a:r>
          </a:p>
          <a:p>
            <a:r>
              <a:rPr lang="en-US" sz="2800" dirty="0" smtClean="0"/>
              <a:t>There are not only moral and ethical issues, but it also makes economic sense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133C-7E66-A64C-A0E4-A42781F91D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2835"/>
            <a:ext cx="6934200" cy="597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BFDC-7E2C-4857-BF42-1A4D636A528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Not enough to ask for more money, must show where it can be found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6518" b="6518"/>
          <a:stretch>
            <a:fillRect/>
          </a:stretch>
        </p:blipFill>
        <p:spPr>
          <a:xfrm>
            <a:off x="381000" y="1524000"/>
            <a:ext cx="8285619" cy="4556772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BFDC-7E2C-4857-BF42-1A4D636A528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7155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BFDC-7E2C-4857-BF42-1A4D636A528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Defense R&amp;D is </a:t>
            </a:r>
            <a:r>
              <a:rPr lang="en-US" sz="3600" dirty="0"/>
              <a:t>h</a:t>
            </a:r>
            <a:r>
              <a:rPr lang="en-US" sz="3600" dirty="0" smtClean="0"/>
              <a:t>ugely wasteful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A slush fund for military contractors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Full of boondoggles and outright fraud</a:t>
            </a:r>
          </a:p>
          <a:p>
            <a:pPr lvl="1"/>
            <a:r>
              <a:rPr lang="en-US" dirty="0"/>
              <a:t>An extreme example is the missile defense program</a:t>
            </a:r>
          </a:p>
          <a:p>
            <a:pPr lvl="1"/>
            <a:r>
              <a:rPr lang="en-US" dirty="0"/>
              <a:t>As a whistleblower I can speak from my own experience</a:t>
            </a:r>
          </a:p>
          <a:p>
            <a:endParaRPr lang="en-US" dirty="0" smtClean="0"/>
          </a:p>
          <a:p>
            <a:r>
              <a:rPr lang="en-US" dirty="0" smtClean="0"/>
              <a:t>Needs substantive restructuring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April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BFDC-7E2C-4857-BF42-1A4D636A528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Challenges, but also Opportunities in Redirecting Research Priorities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Research funds are scarce</a:t>
            </a:r>
          </a:p>
          <a:p>
            <a:pPr lvl="1"/>
            <a:r>
              <a:rPr lang="en-US" dirty="0" smtClean="0"/>
              <a:t>University professors depend on them </a:t>
            </a:r>
          </a:p>
          <a:p>
            <a:pPr lvl="1"/>
            <a:r>
              <a:rPr lang="en-US" dirty="0" smtClean="0"/>
              <a:t>Politicians face pressure from their constituents and contractors about jobs</a:t>
            </a:r>
          </a:p>
          <a:p>
            <a:pPr lvl="1"/>
            <a:r>
              <a:rPr lang="en-US" dirty="0" smtClean="0"/>
              <a:t>It is convenient to support funding “R&amp;D”, especially for defense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Strong public support to cut defense budget</a:t>
            </a:r>
          </a:p>
          <a:p>
            <a:pPr lvl="1"/>
            <a:r>
              <a:rPr lang="en-US" dirty="0" smtClean="0"/>
              <a:t>A restructuring of spending priorities to improve quality of science and foster innovation would appeal to university researchers </a:t>
            </a:r>
          </a:p>
          <a:p>
            <a:pPr lvl="1"/>
            <a:r>
              <a:rPr lang="en-US" dirty="0" smtClean="0"/>
              <a:t>Diverting military “R&amp;D” funds to civilian R&amp;D would preserve jobs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April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BFDC-7E2C-4857-BF42-1A4D636A528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Opposition to military research at MIT during the Vietnam war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1969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Protest against two MIT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special laboratories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The Instrumentation Lab and Lincoln Lab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Classified research on campus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Takeover of the Student Center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MIT shut down for one day to discuss the problems of science, technology, and society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MIT President appoints a panel to review its relationship with the two labs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Prof. William Pounds, Chair 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1973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Instrumentation Lab, which designed guidance control systems for Trident nuclear missile separated from </a:t>
            </a:r>
            <a:r>
              <a:rPr lang="en-US" dirty="0" smtClean="0"/>
              <a:t>MIT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2A36-5F16-1040-95F4-3564C6CB2DE9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Ad Hoc committee appointed in 1986 to study </a:t>
            </a:r>
            <a:r>
              <a:rPr lang="ja-JP" altLang="en-US" sz="3200">
                <a:latin typeface="Arial"/>
              </a:rPr>
              <a:t>“</a:t>
            </a:r>
            <a:r>
              <a:rPr lang="en-US" sz="3200"/>
              <a:t>Military Impact on Campus Research</a:t>
            </a:r>
            <a:r>
              <a:rPr lang="ja-JP" altLang="en-US" sz="3200">
                <a:latin typeface="Arial"/>
              </a:rPr>
              <a:t>”</a:t>
            </a:r>
            <a:r>
              <a:rPr lang="en-US" sz="3200"/>
              <a:t> 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058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In response to student and faculty protests about MIT participation in Reagan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Star Wars program</a:t>
            </a:r>
          </a:p>
          <a:p>
            <a:r>
              <a:rPr lang="en-US" sz="2400" dirty="0"/>
              <a:t>Functioned from 1986-1992 (Prof. Herman </a:t>
            </a:r>
            <a:r>
              <a:rPr lang="en-US" sz="2400" dirty="0" err="1"/>
              <a:t>Feshbach</a:t>
            </a:r>
            <a:r>
              <a:rPr lang="en-US" sz="2400" dirty="0"/>
              <a:t>, Chair)</a:t>
            </a:r>
          </a:p>
          <a:p>
            <a:r>
              <a:rPr lang="en-US" sz="2400" dirty="0"/>
              <a:t>Found strong dependence of certain areas of research on DOD support</a:t>
            </a:r>
          </a:p>
          <a:p>
            <a:r>
              <a:rPr lang="en-US" sz="2400" dirty="0"/>
              <a:t>Expressed concern about all sponsored research and particularly DOD support</a:t>
            </a:r>
          </a:p>
          <a:p>
            <a:r>
              <a:rPr lang="en-US" sz="2400" dirty="0"/>
              <a:t>Concurred with the Pounds </a:t>
            </a:r>
            <a:r>
              <a:rPr lang="en-US" sz="2400" dirty="0" smtClean="0"/>
              <a:t>Commission. </a:t>
            </a:r>
          </a:p>
          <a:p>
            <a:r>
              <a:rPr lang="en-US" dirty="0" smtClean="0"/>
              <a:t>R</a:t>
            </a:r>
            <a:r>
              <a:rPr lang="en-US" sz="2400" dirty="0" smtClean="0"/>
              <a:t>ecommended </a:t>
            </a:r>
            <a:r>
              <a:rPr lang="en-US" sz="2400" dirty="0"/>
              <a:t>that </a:t>
            </a:r>
            <a:r>
              <a:rPr lang="en-US" sz="2400" dirty="0" smtClean="0"/>
              <a:t>there should be broad </a:t>
            </a:r>
            <a:r>
              <a:rPr lang="en-US" sz="2400" dirty="0"/>
              <a:t>oversight and openness in research 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788D-0009-F147-B377-EEF3547130A5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Concluding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U.S. still leads the world in R&amp;D and it continues to attract the best and the brightest</a:t>
            </a:r>
          </a:p>
          <a:p>
            <a:r>
              <a:rPr lang="en-US" dirty="0" smtClean="0"/>
              <a:t>A strong work ethic and drive for innovation still thrive</a:t>
            </a:r>
          </a:p>
          <a:p>
            <a:r>
              <a:rPr lang="en-US" dirty="0" smtClean="0"/>
              <a:t>Cold War priorities in U.S. foreign policy, defense, and science funding not sustainable</a:t>
            </a:r>
          </a:p>
          <a:p>
            <a:r>
              <a:rPr lang="en-US" dirty="0" smtClean="0"/>
              <a:t>Scientists can play a crucial role in bringing about the needed change in priorities</a:t>
            </a:r>
          </a:p>
          <a:p>
            <a:r>
              <a:rPr lang="en-US" dirty="0" smtClean="0"/>
              <a:t>We must engage in social and political issues more effectively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BFDC-7E2C-4857-BF42-1A4D636A528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1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 brief historical overview U.S. Government’s role in science and </a:t>
            </a:r>
            <a:r>
              <a:rPr lang="en-US" dirty="0"/>
              <a:t>t</a:t>
            </a:r>
            <a:r>
              <a:rPr lang="en-US" dirty="0" smtClean="0"/>
              <a:t>echnology</a:t>
            </a:r>
          </a:p>
          <a:p>
            <a:r>
              <a:rPr lang="en-US" dirty="0"/>
              <a:t>T</a:t>
            </a:r>
            <a:r>
              <a:rPr lang="en-US" dirty="0" smtClean="0"/>
              <a:t>he Cold War paradigm </a:t>
            </a:r>
          </a:p>
          <a:p>
            <a:r>
              <a:rPr lang="en-US" dirty="0" smtClean="0"/>
              <a:t>Pentagon-supported research at MIT</a:t>
            </a:r>
          </a:p>
          <a:p>
            <a:r>
              <a:rPr lang="en-US" dirty="0" smtClean="0"/>
              <a:t>The character of defense R&amp;D</a:t>
            </a:r>
          </a:p>
          <a:p>
            <a:r>
              <a:rPr lang="en-US" dirty="0" smtClean="0"/>
              <a:t>Urgent challenges and misplaced priorities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BFDC-7E2C-4857-BF42-1A4D636A528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U.S. Government in Science and Technology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Manhattan Project to develop the atomic bomb</a:t>
            </a:r>
          </a:p>
          <a:p>
            <a:pPr lvl="1"/>
            <a:r>
              <a:rPr lang="en-US" dirty="0"/>
              <a:t>Marshaling science for war</a:t>
            </a:r>
            <a:endParaRPr lang="en-US" dirty="0" smtClean="0"/>
          </a:p>
          <a:p>
            <a:r>
              <a:rPr lang="en-US" dirty="0" smtClean="0"/>
              <a:t>Cold-War strategy based on massive </a:t>
            </a:r>
            <a:r>
              <a:rPr lang="en-US" dirty="0"/>
              <a:t>spending on science and technology </a:t>
            </a:r>
            <a:endParaRPr lang="en-US" dirty="0" smtClean="0"/>
          </a:p>
          <a:p>
            <a:pPr lvl="1"/>
            <a:r>
              <a:rPr lang="en-US" dirty="0" smtClean="0"/>
              <a:t>Maintain an edge over the Soviet Union </a:t>
            </a:r>
          </a:p>
          <a:p>
            <a:pPr lvl="1"/>
            <a:r>
              <a:rPr lang="en-US" dirty="0" smtClean="0"/>
              <a:t>Grow the economy </a:t>
            </a:r>
            <a:endParaRPr lang="en-US" dirty="0"/>
          </a:p>
          <a:p>
            <a:r>
              <a:rPr lang="en-US" dirty="0" smtClean="0"/>
              <a:t>Military R&amp;D spurred innovation</a:t>
            </a:r>
          </a:p>
          <a:p>
            <a:r>
              <a:rPr lang="en-US" dirty="0" smtClean="0"/>
              <a:t>Public assumed all the risks in funding cutting-edge research and private companies reaped huge profits</a:t>
            </a:r>
          </a:p>
          <a:p>
            <a:pPr lvl="1"/>
            <a:r>
              <a:rPr lang="en-US" dirty="0" smtClean="0"/>
              <a:t>Electronics, computers, biotechnology, and military systems including </a:t>
            </a:r>
            <a:r>
              <a:rPr lang="en-US" dirty="0" smtClean="0"/>
              <a:t>aircraft, ships, missiles, navigation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BFDC-7E2C-4857-BF42-1A4D636A52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Cold War priorities continue a quarter century after the fall of the Soviet Union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Massive defense spending continues</a:t>
            </a:r>
          </a:p>
          <a:p>
            <a:pPr lvl="1"/>
            <a:r>
              <a:rPr lang="en-US" dirty="0"/>
              <a:t>Nearly $600 billion</a:t>
            </a:r>
          </a:p>
          <a:p>
            <a:pPr lvl="1"/>
            <a:r>
              <a:rPr lang="en-US" dirty="0"/>
              <a:t>It is higher than it was at the peak of the Cold War when adjusted for inflation</a:t>
            </a:r>
          </a:p>
          <a:p>
            <a:r>
              <a:rPr lang="en-US" dirty="0" smtClean="0"/>
              <a:t>Defense R&amp;D spending continues to </a:t>
            </a:r>
            <a:r>
              <a:rPr lang="en-US" dirty="0" smtClean="0"/>
              <a:t>grow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igher </a:t>
            </a:r>
            <a:r>
              <a:rPr lang="en-US" dirty="0" smtClean="0"/>
              <a:t>than the civilian R&amp;D</a:t>
            </a:r>
          </a:p>
          <a:p>
            <a:pPr lvl="1"/>
            <a:r>
              <a:rPr lang="en-US" dirty="0"/>
              <a:t>Nearly $70 billion in defense R&amp;D</a:t>
            </a:r>
          </a:p>
          <a:p>
            <a:pPr lvl="1"/>
            <a:r>
              <a:rPr lang="en-US" dirty="0" smtClean="0"/>
              <a:t>Much of what is spent in defense R&amp;D produces no “science” and little or no new technology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BFDC-7E2C-4857-BF42-1A4D636A528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133C-7E66-A64C-A0E4-A42781F91D0E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9525"/>
            <a:ext cx="9167813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22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BFDC-7E2C-4857-BF42-1A4D636A528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6791"/>
            <a:ext cx="9144000" cy="684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5541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Pentagon </a:t>
            </a:r>
            <a:r>
              <a:rPr lang="en-US" sz="3600" dirty="0"/>
              <a:t>and </a:t>
            </a:r>
            <a:r>
              <a:rPr lang="en-US" sz="3600" dirty="0" smtClean="0"/>
              <a:t>the Universities: militarization of science and technology</a:t>
            </a:r>
            <a:endParaRPr lang="en-US" sz="36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420100" cy="4572000"/>
          </a:xfrm>
        </p:spPr>
        <p:txBody>
          <a:bodyPr>
            <a:normAutofit fontScale="62500" lnSpcReduction="20000"/>
          </a:bodyPr>
          <a:lstStyle/>
          <a:p>
            <a:pPr lvl="1">
              <a:buFont typeface="Arial"/>
              <a:buChar char="•"/>
            </a:pPr>
            <a:endParaRPr lang="en-US" dirty="0" smtClean="0"/>
          </a:p>
          <a:p>
            <a:r>
              <a:rPr lang="en-US" sz="4600" dirty="0" smtClean="0"/>
              <a:t>The Pentagon </a:t>
            </a:r>
            <a:r>
              <a:rPr lang="en-US" sz="4600" dirty="0"/>
              <a:t>supports </a:t>
            </a:r>
            <a:r>
              <a:rPr lang="en-US" sz="4600" dirty="0" smtClean="0"/>
              <a:t>most academic research in physical sciences and engineering</a:t>
            </a:r>
          </a:p>
          <a:p>
            <a:pPr lvl="1"/>
            <a:r>
              <a:rPr lang="en-US" sz="3800" dirty="0" smtClean="0"/>
              <a:t>About $2 </a:t>
            </a:r>
            <a:r>
              <a:rPr lang="en-US" sz="3800" dirty="0"/>
              <a:t>billion a year </a:t>
            </a:r>
            <a:endParaRPr lang="en-US" sz="3800" dirty="0" smtClean="0"/>
          </a:p>
          <a:p>
            <a:pPr lvl="2"/>
            <a:endParaRPr lang="en-US" sz="3100" dirty="0"/>
          </a:p>
          <a:p>
            <a:pPr>
              <a:buFont typeface="Arial"/>
              <a:buChar char="•"/>
            </a:pPr>
            <a:r>
              <a:rPr lang="en-US" sz="4600" dirty="0" smtClean="0"/>
              <a:t>The following are noteworthy:</a:t>
            </a:r>
            <a:endParaRPr lang="en-US" sz="4600" dirty="0"/>
          </a:p>
          <a:p>
            <a:pPr lvl="1"/>
            <a:r>
              <a:rPr lang="en-US" sz="3800" dirty="0"/>
              <a:t>Electrical Engineering 72% </a:t>
            </a:r>
            <a:endParaRPr lang="en-US" sz="3800" dirty="0" smtClean="0"/>
          </a:p>
          <a:p>
            <a:pPr lvl="1"/>
            <a:r>
              <a:rPr lang="en-US" sz="3800" dirty="0" smtClean="0"/>
              <a:t>Mechanical </a:t>
            </a:r>
            <a:r>
              <a:rPr lang="en-US" sz="3800" dirty="0"/>
              <a:t>Engineering 75% </a:t>
            </a:r>
            <a:endParaRPr lang="en-US" sz="3800" dirty="0" smtClean="0"/>
          </a:p>
          <a:p>
            <a:pPr lvl="1"/>
            <a:r>
              <a:rPr lang="en-US" sz="3800" dirty="0" smtClean="0"/>
              <a:t>Metallurgy </a:t>
            </a:r>
            <a:r>
              <a:rPr lang="en-US" sz="3800" dirty="0"/>
              <a:t>and Materials Science 35% </a:t>
            </a:r>
            <a:endParaRPr lang="en-US" sz="3800" dirty="0" smtClean="0"/>
          </a:p>
          <a:p>
            <a:pPr lvl="1"/>
            <a:r>
              <a:rPr lang="en-US" sz="3800" dirty="0" smtClean="0"/>
              <a:t>Math </a:t>
            </a:r>
            <a:r>
              <a:rPr lang="en-US" sz="3800" dirty="0"/>
              <a:t>and Computer Science </a:t>
            </a:r>
            <a:r>
              <a:rPr lang="en-US" sz="3800" dirty="0" smtClean="0"/>
              <a:t>30%</a:t>
            </a:r>
            <a:endParaRPr lang="en-US" sz="3800" dirty="0"/>
          </a:p>
          <a:p>
            <a:pPr>
              <a:buNone/>
            </a:pPr>
            <a:endParaRPr lang="en-US" sz="2800" dirty="0" smtClean="0"/>
          </a:p>
          <a:p>
            <a:pPr lvl="1">
              <a:buNone/>
            </a:pPr>
            <a:r>
              <a:rPr lang="en-US" sz="2400" i="1" dirty="0" smtClean="0"/>
              <a:t>Source: </a:t>
            </a:r>
            <a:r>
              <a:rPr lang="en-US" sz="2400" i="1" dirty="0" err="1" smtClean="0"/>
              <a:t>DoD</a:t>
            </a:r>
            <a:r>
              <a:rPr lang="en-US" sz="2400" i="1" dirty="0" smtClean="0"/>
              <a:t> Basic Research Plan, February 2005, p.IV-3</a:t>
            </a:r>
          </a:p>
          <a:p>
            <a:pPr lvl="1"/>
            <a:endParaRPr lang="en-US" sz="2400" dirty="0"/>
          </a:p>
          <a:p>
            <a:pPr lvl="1">
              <a:buFont typeface="Wingdings" charset="0"/>
              <a:buNone/>
            </a:pPr>
            <a:r>
              <a:rPr lang="en-US" sz="1800" i="1" dirty="0" smtClean="0"/>
              <a:t>See  “the Pentagon and the Universities” a fact sheet:  </a:t>
            </a:r>
            <a:r>
              <a:rPr lang="en-US" sz="1800" i="1" dirty="0" smtClean="0">
                <a:hlinkClick r:id="rId3"/>
              </a:rPr>
              <a:t>http://demilitarize.org/fact-sheets/enfact-sheet-pentagon-universities/</a:t>
            </a:r>
            <a:r>
              <a:rPr lang="en-US" sz="1800" i="1" dirty="0" smtClean="0"/>
              <a:t> </a:t>
            </a:r>
            <a:endParaRPr lang="en-US" sz="1800" i="1" dirty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BFDC-7E2C-4857-BF42-1A4D636A528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Obama’s Rhetoric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April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Subrata Ghoshroy, MIT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BFDC-7E2C-4857-BF42-1A4D636A528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8827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4770</TotalTime>
  <Words>1268</Words>
  <Application>Microsoft Office PowerPoint</Application>
  <PresentationFormat>On-screen Show (4:3)</PresentationFormat>
  <Paragraphs>237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Custom Design</vt:lpstr>
      <vt:lpstr>How the Pentagon Funds University Research</vt:lpstr>
      <vt:lpstr>The Context: Why do we need to talk about research on campus? </vt:lpstr>
      <vt:lpstr>Agenda</vt:lpstr>
      <vt:lpstr>The U.S. Government in Science and Technology</vt:lpstr>
      <vt:lpstr>Cold War priorities continue a quarter century after the fall of the Soviet Union</vt:lpstr>
      <vt:lpstr>PowerPoint Presentation</vt:lpstr>
      <vt:lpstr>PowerPoint Presentation</vt:lpstr>
      <vt:lpstr>The Pentagon and the Universities: militarization of science and technology</vt:lpstr>
      <vt:lpstr>Obama’s Rhetoric</vt:lpstr>
      <vt:lpstr>PowerPoint Presentation</vt:lpstr>
      <vt:lpstr>MIT</vt:lpstr>
      <vt:lpstr>PowerPoint Presentation</vt:lpstr>
      <vt:lpstr>PowerPoint Presentation</vt:lpstr>
      <vt:lpstr>Current MIT Research funded by the Pentagon</vt:lpstr>
      <vt:lpstr>Misplaced Priorities cannot be sustained</vt:lpstr>
      <vt:lpstr>Contrast in spending:  A bad omen for the future</vt:lpstr>
      <vt:lpstr>PowerPoint Presentation</vt:lpstr>
      <vt:lpstr>Degradation in the quality of science</vt:lpstr>
      <vt:lpstr>Peer review missing</vt:lpstr>
      <vt:lpstr>PowerPoint Presentation</vt:lpstr>
      <vt:lpstr>Not enough to ask for more money, must show where it can be found</vt:lpstr>
      <vt:lpstr>PowerPoint Presentation</vt:lpstr>
      <vt:lpstr>Defense R&amp;D is hugely wasteful</vt:lpstr>
      <vt:lpstr>Challenges, but also Opportunities in Redirecting Research Priorities</vt:lpstr>
      <vt:lpstr>Opposition to military research at MIT during the Vietnam war</vt:lpstr>
      <vt:lpstr>Ad Hoc committee appointed in 1986 to study “Military Impact on Campus Research”  </vt:lpstr>
      <vt:lpstr>Some Concluding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and Society: An American Experience</dc:title>
  <dc:creator>subrata</dc:creator>
  <cp:lastModifiedBy>Subrata Ghoshroy</cp:lastModifiedBy>
  <cp:revision>208</cp:revision>
  <dcterms:created xsi:type="dcterms:W3CDTF">2011-03-22T22:31:04Z</dcterms:created>
  <dcterms:modified xsi:type="dcterms:W3CDTF">2015-04-28T22:01:03Z</dcterms:modified>
</cp:coreProperties>
</file>